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59" autoAdjust="0"/>
  </p:normalViewPr>
  <p:slideViewPr>
    <p:cSldViewPr snapToGrid="0">
      <p:cViewPr varScale="1">
        <p:scale>
          <a:sx n="75" d="100"/>
          <a:sy n="75" d="100"/>
        </p:scale>
        <p:origin x="1426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95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51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29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20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130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98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90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6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5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91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18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8460-81A6-4699-981F-E30531B24120}" type="datetimeFigureOut">
              <a:rPr lang="sv-SE" smtClean="0"/>
              <a:t>2018-03-12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72E21-CC81-457C-9E6D-352F985DA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726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16476"/>
              </p:ext>
            </p:extLst>
          </p:nvPr>
        </p:nvGraphicFramePr>
        <p:xfrm>
          <a:off x="2136532" y="545119"/>
          <a:ext cx="7561384" cy="5635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3764">
                  <a:extLst>
                    <a:ext uri="{9D8B030D-6E8A-4147-A177-3AD203B41FA5}">
                      <a16:colId xmlns:a16="http://schemas.microsoft.com/office/drawing/2014/main" val="204648266"/>
                    </a:ext>
                  </a:extLst>
                </a:gridCol>
                <a:gridCol w="1224320">
                  <a:extLst>
                    <a:ext uri="{9D8B030D-6E8A-4147-A177-3AD203B41FA5}">
                      <a16:colId xmlns:a16="http://schemas.microsoft.com/office/drawing/2014/main" val="3900262509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734465033"/>
                    </a:ext>
                  </a:extLst>
                </a:gridCol>
                <a:gridCol w="386861">
                  <a:extLst>
                    <a:ext uri="{9D8B030D-6E8A-4147-A177-3AD203B41FA5}">
                      <a16:colId xmlns:a16="http://schemas.microsoft.com/office/drawing/2014/main" val="4230791302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val="1627914066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28947150"/>
                    </a:ext>
                  </a:extLst>
                </a:gridCol>
              </a:tblGrid>
              <a:tr h="2675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Yrkesmentorer i Rotary Ideell Förening</a:t>
                      </a:r>
                      <a:endParaRPr lang="sv-SE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1796867358"/>
                  </a:ext>
                </a:extLst>
              </a:tr>
              <a:tr h="452023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>
                          <a:effectLst/>
                        </a:rPr>
                        <a:t>BALANSRÄKNING</a:t>
                      </a:r>
                      <a:endParaRPr lang="sv-SE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Ing balans 2016-01-01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>
                          <a:effectLst/>
                        </a:rPr>
                        <a:t>Utg balans 2016-12-31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2632581188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3218967606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TILLGÅNGAR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2766541349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Banktillgodohavanden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38 172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515 836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3889002504"/>
                  </a:ext>
                </a:extLst>
              </a:tr>
              <a:tr h="216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korftfristiga fordringar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155 412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3435085247"/>
                  </a:ext>
                </a:extLst>
              </a:tr>
              <a:tr h="22139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SUMMA TILLGÅNGAR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193 584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515 836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2159096647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1523755598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EGET KAPTIAL OCH SKULDER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580345558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Eget kapital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3844307814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Medlemsinsatser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14 000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33 000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242051572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Balanserat resultat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-103 695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-103 696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577520644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Föregående års resultat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116 961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706399537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Innevarande års resulat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116 961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391 304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1345041658"/>
                  </a:ext>
                </a:extLst>
              </a:tr>
              <a:tr h="21909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Suimma eget kapital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27 266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437 569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3751499717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2470003516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skulder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791900168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kortfristiga skulder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8 035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643117338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Upplupna kostnader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158 283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78 267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4053308995"/>
                  </a:ext>
                </a:extLst>
              </a:tr>
              <a:tr h="2121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Summa övriga skulder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166 318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78 267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1571632569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6965267"/>
                  </a:ext>
                </a:extLst>
              </a:tr>
              <a:tr h="230624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1817168344"/>
                  </a:ext>
                </a:extLst>
              </a:tr>
              <a:tr h="44971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SUMMA SKUJLDER OCH EGET KAPITAL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193 584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515 836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7" marR="7127" marT="7127" marB="0" anchor="b"/>
                </a:tc>
                <a:extLst>
                  <a:ext uri="{0D108BD9-81ED-4DB2-BD59-A6C34878D82A}">
                    <a16:rowId xmlns:a16="http://schemas.microsoft.com/office/drawing/2014/main" val="187395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27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34831"/>
              </p:ext>
            </p:extLst>
          </p:nvPr>
        </p:nvGraphicFramePr>
        <p:xfrm>
          <a:off x="2250832" y="474784"/>
          <a:ext cx="7033844" cy="5178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900">
                  <a:extLst>
                    <a:ext uri="{9D8B030D-6E8A-4147-A177-3AD203B41FA5}">
                      <a16:colId xmlns:a16="http://schemas.microsoft.com/office/drawing/2014/main" val="3528485470"/>
                    </a:ext>
                  </a:extLst>
                </a:gridCol>
                <a:gridCol w="973434">
                  <a:extLst>
                    <a:ext uri="{9D8B030D-6E8A-4147-A177-3AD203B41FA5}">
                      <a16:colId xmlns:a16="http://schemas.microsoft.com/office/drawing/2014/main" val="655670442"/>
                    </a:ext>
                  </a:extLst>
                </a:gridCol>
                <a:gridCol w="942032">
                  <a:extLst>
                    <a:ext uri="{9D8B030D-6E8A-4147-A177-3AD203B41FA5}">
                      <a16:colId xmlns:a16="http://schemas.microsoft.com/office/drawing/2014/main" val="114674777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1768339796"/>
                    </a:ext>
                  </a:extLst>
                </a:gridCol>
                <a:gridCol w="1004835">
                  <a:extLst>
                    <a:ext uri="{9D8B030D-6E8A-4147-A177-3AD203B41FA5}">
                      <a16:colId xmlns:a16="http://schemas.microsoft.com/office/drawing/2014/main" val="1562671862"/>
                    </a:ext>
                  </a:extLst>
                </a:gridCol>
              </a:tblGrid>
              <a:tr h="30975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RESULTATRÄKNING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0448330"/>
                  </a:ext>
                </a:extLst>
              </a:tr>
              <a:tr h="2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Intäkter/Bidrag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2016 Utfall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2015 Utfall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2934084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Länsstyrelsen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200 000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8291266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Västra Götalandsregionen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650 000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3205828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Nationellt projekt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740 000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1065508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Växjö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150 000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9696710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Övriga intäkter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4855812"/>
                  </a:ext>
                </a:extLst>
              </a:tr>
              <a:tr h="2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 intäkter/bidrag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891 000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850 000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244715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9625145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sng" strike="noStrike">
                          <a:effectLst/>
                        </a:rPr>
                        <a:t>Kostnader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5385468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Lönekostnader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-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92 060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6517162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Externa köpta tjänster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376 823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385 609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6890722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Resor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35 373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46 513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3272044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Konferenskostnader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11 045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71 806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2018385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Information/marknadsföring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15 848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25 042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11149390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Administration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8 879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5 625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0873198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It-kostnader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21 018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66 654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3902511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Övriga kostnader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36 625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68290020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Lämnade bidrag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30 101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3575931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Räntekostnad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3 105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4232258"/>
                  </a:ext>
                </a:extLst>
              </a:tr>
              <a:tr h="2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 kostnader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499 696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733 039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2735965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1860252"/>
                  </a:ext>
                </a:extLst>
              </a:tr>
              <a:tr h="2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RESULTAT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391 304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116 961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0834071"/>
                  </a:ext>
                </a:extLst>
              </a:tr>
              <a:tr h="21022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209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4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914709"/>
              </p:ext>
            </p:extLst>
          </p:nvPr>
        </p:nvGraphicFramePr>
        <p:xfrm>
          <a:off x="3024552" y="977912"/>
          <a:ext cx="5583116" cy="3484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5988">
                  <a:extLst>
                    <a:ext uri="{9D8B030D-6E8A-4147-A177-3AD203B41FA5}">
                      <a16:colId xmlns:a16="http://schemas.microsoft.com/office/drawing/2014/main" val="3604520675"/>
                    </a:ext>
                  </a:extLst>
                </a:gridCol>
                <a:gridCol w="1407128">
                  <a:extLst>
                    <a:ext uri="{9D8B030D-6E8A-4147-A177-3AD203B41FA5}">
                      <a16:colId xmlns:a16="http://schemas.microsoft.com/office/drawing/2014/main" val="1103291334"/>
                    </a:ext>
                  </a:extLst>
                </a:gridCol>
              </a:tblGrid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sng" strike="noStrike">
                          <a:effectLst/>
                        </a:rPr>
                        <a:t>Specifikation Projekt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Utfall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0299687"/>
                  </a:ext>
                </a:extLst>
              </a:tr>
              <a:tr h="2693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sng" strike="noStrike">
                          <a:effectLst/>
                        </a:rPr>
                        <a:t>Nationella projektet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03647515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Erhållna bidrag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740 000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0209181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Kostnader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-491 692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84681892"/>
                  </a:ext>
                </a:extLst>
              </a:tr>
              <a:tr h="27654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Ännu ej utnyttjat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248 308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434469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9506373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sng" strike="noStrike">
                          <a:effectLst/>
                        </a:rPr>
                        <a:t>Projekt Växjö</a:t>
                      </a:r>
                      <a:endParaRPr lang="sv-SE" sz="11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0402810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Erhållna bidrag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150 000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1015627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Kostnader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-8 956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4262771"/>
                  </a:ext>
                </a:extLst>
              </a:tr>
              <a:tr h="27654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Ännu ej utnyttjat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141 044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9727872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3090622"/>
                  </a:ext>
                </a:extLst>
              </a:tr>
              <a:tr h="26501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Övrigt föreningsgemensamt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1 952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63584607"/>
                  </a:ext>
                </a:extLst>
              </a:tr>
              <a:tr h="27654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391 304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1814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79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00" y="102290"/>
            <a:ext cx="7928776" cy="67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4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234</Words>
  <Application>Microsoft Office PowerPoint</Application>
  <PresentationFormat>Bredbild</PresentationFormat>
  <Paragraphs>133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Tente A/B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Setterberg</dc:creator>
  <cp:lastModifiedBy>Ulf Andersson</cp:lastModifiedBy>
  <cp:revision>4</cp:revision>
  <dcterms:created xsi:type="dcterms:W3CDTF">2017-03-24T19:02:55Z</dcterms:created>
  <dcterms:modified xsi:type="dcterms:W3CDTF">2018-03-12T14:21:57Z</dcterms:modified>
</cp:coreProperties>
</file>